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88" r:id="rId4"/>
    <p:sldId id="270" r:id="rId5"/>
    <p:sldId id="267" r:id="rId6"/>
    <p:sldId id="272" r:id="rId7"/>
    <p:sldId id="260" r:id="rId8"/>
    <p:sldId id="284" r:id="rId9"/>
    <p:sldId id="289" r:id="rId10"/>
    <p:sldId id="259" r:id="rId11"/>
  </p:sldIdLst>
  <p:sldSz cx="12192000" cy="6858000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Adobe 고딕 Std B" panose="020B0800000000000000" pitchFamily="34" charset="-127"/>
      <p:bold r:id="rId15"/>
    </p:embeddedFont>
    <p:embeddedFont>
      <p:font typeface="HY견고딕" panose="0203060000010101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obold" panose="02000500000000000000" pitchFamily="2" charset="0"/>
      <p:regular r:id="rId23"/>
      <p:italic r:id="rId24"/>
    </p:embeddedFont>
    <p:embeddedFont>
      <p:font typeface="한컴 윤고딕 240" panose="02020603020101020101" pitchFamily="18" charset="-12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B28C"/>
    <a:srgbClr val="A98F56"/>
    <a:srgbClr val="BEB789"/>
    <a:srgbClr val="66FF99"/>
    <a:srgbClr val="99FFCC"/>
    <a:srgbClr val="FF9999"/>
    <a:srgbClr val="F68282"/>
    <a:srgbClr val="ED7D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68428" autoAdjust="0"/>
  </p:normalViewPr>
  <p:slideViewPr>
    <p:cSldViewPr snapToGrid="0" snapToObjects="1">
      <p:cViewPr varScale="1">
        <p:scale>
          <a:sx n="114" d="100"/>
          <a:sy n="114" d="100"/>
        </p:scale>
        <p:origin x="300" y="108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A1B39-B59E-4DB9-A899-8CA76788E0E1}" type="datetimeFigureOut">
              <a:rPr lang="ko-KR" altLang="en-US" smtClean="0"/>
              <a:pPr/>
              <a:t>2018-04-28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FED62-7FE0-4858-B13E-C9FEBF05F99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CC03E-6742-4C20-8960-BDDB3B566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C03689-DC53-4941-85DB-98C7DCDFD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D1E67-D7D6-4613-829D-4A0143E28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38A6A-7E62-44CC-A79A-105C6B24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0B2C5-C73B-4749-84E8-45BC3EA7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16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BCF1A-D064-4898-819B-E6468E6A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AF64F-8EF4-4D10-B289-A4AB95E9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ECEF4-E132-4B6A-8F32-A312945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608BF-2D58-4900-AC16-03BA8C58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3EFC1-7174-431F-AB63-BE39D220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6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D8B6-3D86-4246-A102-2B39E2AC8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D457F9-1FB2-4613-A0F4-9D312CB63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0A350-162C-463D-B915-721391B9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0282C-28B1-4E81-AFDA-FAB19EE0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403B5-F9F3-4EB9-9035-0F8DA16D4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7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05B8-BC07-419E-9D16-88331F6E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D92F4-3A76-4F27-9F32-BF53692C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9BA9A-1195-4131-AB09-B772BEF7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9D55B7-0BB0-47EB-AF30-59422FCD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28346C-4075-46CF-BD5C-3A1D7DC6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454EF3-7A40-4BAB-A09C-DF5A7278E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3C8C69-DB4E-42F1-9CAE-8134CAEDE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C5BE-4E17-41F9-B914-DB556510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2C4D10-0770-4417-8837-CE2D58CC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462AC-E78F-42B2-AFE4-D9815C25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5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8A29-33DC-46A1-8C20-03D58635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E83B6-EC5E-4E2B-8AB3-1554014D7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63148-B147-4584-BDAE-9F5A431E7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9A059-E358-45F0-A3E1-B9672EB8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95FF66-D87C-415D-92FE-6F496109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F1F2C3-FE14-4E8F-B0C4-29567266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573470-2053-41F2-A06A-F70C20B3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12604-6AC5-415C-8F78-694AF6968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270D3-48D8-40EC-9A59-A7207AA2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E72BAD-5DAA-475A-8047-32DFE2DF6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6F1260-B7D6-40BB-AFDA-F48E9BDAD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EB14A-3A52-4A43-AE12-060EDD6F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F912B8-B59B-489E-94D0-3EAA7948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28FCA3-0D39-4D73-B287-BC344BC9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0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888CE-3FE1-48ED-B744-8F0DE201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380B46-FA50-4378-97A0-36435B00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845D0B-2012-4AA7-81C7-45588301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2F528B-D478-4957-8314-7CD9C7D7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AFB92B-9336-40E9-B0DE-9497C21A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A98D41-31F6-4224-96AC-BE9BCF53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99B3-FB97-4553-8303-393876CC3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7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AFB33-818D-423F-9FD5-48889DFA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316A57-5E4B-4B67-AE4F-FB1A8C5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F470-C48E-498A-A413-3C6325B0E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21E4-97E3-4B53-8F5C-3F15B1DC7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EC79D6-CDC4-4615-A225-696F4A22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3EF21-533A-4F76-BABC-B12A02E3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5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87E35-DBE0-4C3A-BBC1-D37F4748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D9812-D89E-4A1A-B929-D8D474B1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7C2BC6-F831-4664-A4B7-78EB245DF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F6115B-3032-4114-B865-B98962A2B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C44C23-CE50-427C-B0AD-F35AF488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066B4-8229-49CD-8D3C-42E80900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868514-619D-4DE6-B49C-B9097C5A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325D9-F8DA-45F5-AE68-17B65C5D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3A78D-BBFD-4A9A-A9B5-EC8163E16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34DB1-0FD5-486D-82FC-652663E7F30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2AE73-FA7C-485A-AC93-F113543B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61F44B-E2B0-48A5-B63D-04930151A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671D-4591-46CD-B6FC-DF193C79B0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1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806189" y="1125315"/>
            <a:ext cx="38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obold" panose="02000500000000000000" pitchFamily="2" charset="0"/>
              </a:rPr>
              <a:t>Shutter Island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C4C18-2A9B-4380-A299-C2937565BB73}"/>
              </a:ext>
            </a:extLst>
          </p:cNvPr>
          <p:cNvSpPr txBox="1"/>
          <p:nvPr/>
        </p:nvSpPr>
        <p:spPr>
          <a:xfrm>
            <a:off x="806189" y="2147779"/>
            <a:ext cx="4809688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2400" dirty="0">
                <a:latin typeface="Adobe 고딕 Std B" pitchFamily="34" charset="-127"/>
                <a:ea typeface="Adobe 고딕 Std B" pitchFamily="34" charset="-127"/>
              </a:rPr>
              <a:t>졸업작품 중간보고서</a:t>
            </a:r>
            <a:endParaRPr lang="en-US" altLang="ko-KR" sz="24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714F4E-4863-4C1D-BC42-BDB53C7FF538}"/>
              </a:ext>
            </a:extLst>
          </p:cNvPr>
          <p:cNvSpPr txBox="1"/>
          <p:nvPr/>
        </p:nvSpPr>
        <p:spPr>
          <a:xfrm>
            <a:off x="806189" y="2924022"/>
            <a:ext cx="3174684" cy="83099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2013180042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최우석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2015182044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하정연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게임공학과 </a:t>
            </a:r>
            <a:r>
              <a:rPr lang="en-US" altLang="ko-KR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2015182045 </a:t>
            </a:r>
            <a:r>
              <a:rPr lang="ko-KR" altLang="en-US" sz="16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홍혜령</a:t>
            </a:r>
            <a:endParaRPr lang="en-US" altLang="ko-KR" sz="16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 rot="10800000">
            <a:off x="806190" y="192099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0435904" y="293065"/>
            <a:ext cx="1534553" cy="1275676"/>
          </a:xfrm>
          <a:prstGeom prst="rect">
            <a:avLst/>
          </a:prstGeom>
          <a:noFill/>
          <a:ln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교수님 확인란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10435904" y="612580"/>
            <a:ext cx="15345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3D2B6E-ACF8-414D-AA22-6094FEBB5889}"/>
              </a:ext>
            </a:extLst>
          </p:cNvPr>
          <p:cNvSpPr txBox="1"/>
          <p:nvPr/>
        </p:nvSpPr>
        <p:spPr>
          <a:xfrm>
            <a:off x="4975094" y="1430115"/>
            <a:ext cx="31873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Gobold" panose="02000500000000000000" pitchFamily="2" charset="0"/>
              </a:rPr>
              <a:t>GAME DEMO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19D7D9-E661-4CF7-AF78-7D9EA1FDFA4D}"/>
              </a:ext>
            </a:extLst>
          </p:cNvPr>
          <p:cNvSpPr/>
          <p:nvPr/>
        </p:nvSpPr>
        <p:spPr>
          <a:xfrm>
            <a:off x="5297056" y="2884118"/>
            <a:ext cx="3294756" cy="6949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 w="22225" cap="rnd">
            <a:solidFill>
              <a:schemeClr val="bg1">
                <a:alpha val="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AF1B05-D50F-4D8C-A47B-FA728BED2822}"/>
              </a:ext>
            </a:extLst>
          </p:cNvPr>
          <p:cNvSpPr/>
          <p:nvPr/>
        </p:nvSpPr>
        <p:spPr>
          <a:xfrm>
            <a:off x="5190837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DE1A9B-F1D9-452E-AF2B-63697FB3F060}"/>
              </a:ext>
            </a:extLst>
          </p:cNvPr>
          <p:cNvSpPr/>
          <p:nvPr/>
        </p:nvSpPr>
        <p:spPr>
          <a:xfrm>
            <a:off x="5084618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D34A9E-B27D-4E43-BCC5-E290FA0E4F2D}"/>
              </a:ext>
            </a:extLst>
          </p:cNvPr>
          <p:cNvSpPr/>
          <p:nvPr/>
        </p:nvSpPr>
        <p:spPr>
          <a:xfrm>
            <a:off x="4975094" y="2895772"/>
            <a:ext cx="46182" cy="461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0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0" y="0"/>
            <a:ext cx="1634836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B385F4-1A88-4623-8CCD-7C92362A66CD}"/>
              </a:ext>
            </a:extLst>
          </p:cNvPr>
          <p:cNvSpPr txBox="1"/>
          <p:nvPr/>
        </p:nvSpPr>
        <p:spPr>
          <a:xfrm>
            <a:off x="2048862" y="1214581"/>
            <a:ext cx="6845756" cy="513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게임조작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기술요소 및 중점연구 분야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역할 분담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개발 내용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문제점 및 보완책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 개발 일정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데모 시연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40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A2C7E92-F2AA-454D-8132-13E1632E1415}"/>
              </a:ext>
            </a:extLst>
          </p:cNvPr>
          <p:cNvSpPr/>
          <p:nvPr/>
        </p:nvSpPr>
        <p:spPr>
          <a:xfrm>
            <a:off x="1798071" y="1560960"/>
            <a:ext cx="7244128" cy="4929106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654" y="0"/>
            <a:ext cx="46182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08663-32B1-4B7D-87F0-3A1F18036072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8862" y="321752"/>
            <a:ext cx="321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개요</a:t>
            </a:r>
            <a:endParaRPr 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F7864-C956-46B7-B79D-3F2418CED079}"/>
              </a:ext>
            </a:extLst>
          </p:cNvPr>
          <p:cNvSpPr txBox="1"/>
          <p:nvPr/>
        </p:nvSpPr>
        <p:spPr>
          <a:xfrm>
            <a:off x="1927581" y="1855446"/>
            <a:ext cx="69851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지금까지의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보스전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의해 움직이는 보스와 플레이어가 겨루는 방식이었다</a:t>
            </a:r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보스를 플레이어가 조종하게 하면 어떨까</a:t>
            </a:r>
            <a:r>
              <a:rPr lang="en-US" altLang="ko-KR" sz="2000" i="1" dirty="0">
                <a:solidFill>
                  <a:srgbClr val="FFFF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?’</a:t>
            </a:r>
          </a:p>
          <a:p>
            <a:endParaRPr lang="en-US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조종하는 막강한 보스에게서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팀플레이로 대항하는 서바이벌 액션 게임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일반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장치를 가동시켜 보스를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  <a:p>
            <a:endParaRPr lang="en-US" altLang="ko-KR" sz="20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보스 플레이어는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빠르게 일반 플레이어를 처치하자</a:t>
            </a:r>
            <a:r>
              <a:rPr lang="en-US" altLang="ko-KR" sz="20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840EDD-CCC7-4169-B681-3C518DE0B068}"/>
              </a:ext>
            </a:extLst>
          </p:cNvPr>
          <p:cNvGrpSpPr/>
          <p:nvPr/>
        </p:nvGrpSpPr>
        <p:grpSpPr>
          <a:xfrm>
            <a:off x="1634836" y="1168399"/>
            <a:ext cx="3785299" cy="46182"/>
            <a:chOff x="1864135" y="725053"/>
            <a:chExt cx="3785299" cy="461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F3B351-E40A-4510-B987-2A5EF6ABE054}"/>
                </a:ext>
              </a:extLst>
            </p:cNvPr>
            <p:cNvSpPr/>
            <p:nvPr/>
          </p:nvSpPr>
          <p:spPr>
            <a:xfrm>
              <a:off x="5603252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5FEA987-DC77-4AC0-8353-18447C30E665}"/>
                </a:ext>
              </a:extLst>
            </p:cNvPr>
            <p:cNvSpPr/>
            <p:nvPr/>
          </p:nvSpPr>
          <p:spPr>
            <a:xfrm>
              <a:off x="5483179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5D9E533-5A8C-4E30-8155-E1C7187E2731}"/>
                </a:ext>
              </a:extLst>
            </p:cNvPr>
            <p:cNvSpPr/>
            <p:nvPr/>
          </p:nvSpPr>
          <p:spPr>
            <a:xfrm>
              <a:off x="5363106" y="725053"/>
              <a:ext cx="46182" cy="461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AAB090E-B009-4215-B746-8FB5DCFA4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4135" y="734289"/>
              <a:ext cx="3398982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44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049145" y="321945"/>
            <a:ext cx="5156200" cy="708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게임 조작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013CBB-84F0-4EAD-B44F-E77B0AF83E6B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C987D5-6368-4AC0-B612-40F570A8DD76}"/>
              </a:ext>
            </a:extLst>
          </p:cNvPr>
          <p:cNvGrpSpPr/>
          <p:nvPr/>
        </p:nvGrpSpPr>
        <p:grpSpPr>
          <a:xfrm>
            <a:off x="2400300" y="1168400"/>
            <a:ext cx="3785235" cy="46355"/>
            <a:chOff x="2400300" y="1168400"/>
            <a:chExt cx="3785235" cy="4635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69B4C59-2705-4428-AC02-B46485D74117}"/>
                </a:ext>
              </a:extLst>
            </p:cNvPr>
            <p:cNvSpPr/>
            <p:nvPr/>
          </p:nvSpPr>
          <p:spPr>
            <a:xfrm>
              <a:off x="613918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1E6964A-8F0D-45F5-B1A7-24869A88F6D1}"/>
                </a:ext>
              </a:extLst>
            </p:cNvPr>
            <p:cNvSpPr/>
            <p:nvPr/>
          </p:nvSpPr>
          <p:spPr>
            <a:xfrm>
              <a:off x="6019165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DD6CCE5-777F-41D3-81EF-2FA26E58A381}"/>
                </a:ext>
              </a:extLst>
            </p:cNvPr>
            <p:cNvSpPr/>
            <p:nvPr/>
          </p:nvSpPr>
          <p:spPr>
            <a:xfrm>
              <a:off x="5899150" y="1168400"/>
              <a:ext cx="46355" cy="46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38CAD8-EF7E-4A61-B8E3-8BBDBC0C6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0300" y="1177925"/>
              <a:ext cx="339915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3C4C9-B9B2-4E5A-B2CE-474C298C7BC3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22E84A-7969-4489-98E9-5C2663CC1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102" y="3057523"/>
            <a:ext cx="1693105" cy="1693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41F52B-C5B9-48FE-AAB0-D930DA4DD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05" y="2782902"/>
            <a:ext cx="6741300" cy="22423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3D1461-811C-47A2-8F06-0A961C18C07B}"/>
              </a:ext>
            </a:extLst>
          </p:cNvPr>
          <p:cNvSpPr/>
          <p:nvPr/>
        </p:nvSpPr>
        <p:spPr>
          <a:xfrm>
            <a:off x="2971800" y="3691156"/>
            <a:ext cx="300038" cy="32717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E92839-A6AF-4241-BCAD-27FD7A2D7164}"/>
              </a:ext>
            </a:extLst>
          </p:cNvPr>
          <p:cNvSpPr/>
          <p:nvPr/>
        </p:nvSpPr>
        <p:spPr>
          <a:xfrm>
            <a:off x="2781299" y="4018327"/>
            <a:ext cx="884689" cy="377504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0F44A39-9310-43F2-9C92-C8085BD706D6}"/>
              </a:ext>
            </a:extLst>
          </p:cNvPr>
          <p:cNvSpPr/>
          <p:nvPr/>
        </p:nvSpPr>
        <p:spPr>
          <a:xfrm>
            <a:off x="3664184" y="4018327"/>
            <a:ext cx="300038" cy="327171"/>
          </a:xfrm>
          <a:prstGeom prst="round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B05411B-323A-49A3-899D-C41B6F8A9493}"/>
              </a:ext>
            </a:extLst>
          </p:cNvPr>
          <p:cNvSpPr/>
          <p:nvPr/>
        </p:nvSpPr>
        <p:spPr>
          <a:xfrm>
            <a:off x="3285014" y="3691156"/>
            <a:ext cx="300038" cy="327171"/>
          </a:xfrm>
          <a:prstGeom prst="round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0EF989C-0C03-4908-BF6A-834A5E2EBADD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2772975" y="4846500"/>
            <a:ext cx="901341" cy="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12814C-4115-4AC7-8F49-F404DC250523}"/>
              </a:ext>
            </a:extLst>
          </p:cNvPr>
          <p:cNvSpPr txBox="1"/>
          <p:nvPr/>
        </p:nvSpPr>
        <p:spPr>
          <a:xfrm>
            <a:off x="2639696" y="5352422"/>
            <a:ext cx="1032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공통</a:t>
            </a:r>
            <a:r>
              <a:rPr lang="en-US" altLang="ko-KR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</a:t>
            </a: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이동</a:t>
            </a:r>
            <a:endParaRPr lang="en-US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A78FB4B-CFEF-4F3E-B91F-A5F41A430C55}"/>
              </a:ext>
            </a:extLst>
          </p:cNvPr>
          <p:cNvCxnSpPr>
            <a:stCxn id="25" idx="3"/>
          </p:cNvCxnSpPr>
          <p:nvPr/>
        </p:nvCxnSpPr>
        <p:spPr>
          <a:xfrm>
            <a:off x="3964222" y="4181913"/>
            <a:ext cx="330360" cy="118941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62C59C1-2541-4851-887E-F74ACF7F27AF}"/>
              </a:ext>
            </a:extLst>
          </p:cNvPr>
          <p:cNvSpPr txBox="1"/>
          <p:nvPr/>
        </p:nvSpPr>
        <p:spPr>
          <a:xfrm>
            <a:off x="4129402" y="5328391"/>
            <a:ext cx="130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E: </a:t>
            </a: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인벤토리 확인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F: </a:t>
            </a: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아이템 장착</a:t>
            </a:r>
            <a:endParaRPr lang="en-US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E7BA997-7D71-4AB8-B76A-145F8055A1DF}"/>
              </a:ext>
            </a:extLst>
          </p:cNvPr>
          <p:cNvCxnSpPr>
            <a:stCxn id="26" idx="3"/>
          </p:cNvCxnSpPr>
          <p:nvPr/>
        </p:nvCxnSpPr>
        <p:spPr>
          <a:xfrm>
            <a:off x="3585052" y="3854742"/>
            <a:ext cx="709530" cy="83917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3C65CC-E5AA-4389-B778-11EE44E153F9}"/>
              </a:ext>
            </a:extLst>
          </p:cNvPr>
          <p:cNvSpPr txBox="1"/>
          <p:nvPr/>
        </p:nvSpPr>
        <p:spPr>
          <a:xfrm>
            <a:off x="4446275" y="5095463"/>
            <a:ext cx="666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</a:t>
            </a:r>
            <a:endParaRPr lang="en-US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A42F1786-FAE6-44B9-B074-37B10F0F2F08}"/>
              </a:ext>
            </a:extLst>
          </p:cNvPr>
          <p:cNvCxnSpPr/>
          <p:nvPr/>
        </p:nvCxnSpPr>
        <p:spPr>
          <a:xfrm>
            <a:off x="10390582" y="4018327"/>
            <a:ext cx="330360" cy="118941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61096953-DDCD-4406-B129-D2269166F369}"/>
              </a:ext>
            </a:extLst>
          </p:cNvPr>
          <p:cNvCxnSpPr>
            <a:cxnSpLocks/>
          </p:cNvCxnSpPr>
          <p:nvPr/>
        </p:nvCxnSpPr>
        <p:spPr>
          <a:xfrm rot="5400000">
            <a:off x="9095474" y="4458173"/>
            <a:ext cx="1189412" cy="309720"/>
          </a:xfrm>
          <a:prstGeom prst="bentConnector3">
            <a:avLst>
              <a:gd name="adj1" fmla="val -125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CA86B08-419A-4E30-942F-DA871A117DEB}"/>
              </a:ext>
            </a:extLst>
          </p:cNvPr>
          <p:cNvGrpSpPr/>
          <p:nvPr/>
        </p:nvGrpSpPr>
        <p:grpSpPr>
          <a:xfrm rot="10800000">
            <a:off x="9535320" y="2663402"/>
            <a:ext cx="1185622" cy="1189413"/>
            <a:chOff x="9535320" y="2663402"/>
            <a:chExt cx="1185622" cy="1189413"/>
          </a:xfrm>
        </p:grpSpPr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14951049-6362-4590-B149-E779699DCDFD}"/>
                </a:ext>
              </a:extLst>
            </p:cNvPr>
            <p:cNvCxnSpPr>
              <a:cxnSpLocks/>
            </p:cNvCxnSpPr>
            <p:nvPr/>
          </p:nvCxnSpPr>
          <p:spPr>
            <a:xfrm>
              <a:off x="10390582" y="2663402"/>
              <a:ext cx="330360" cy="1189413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DFFE9C0E-85F7-441E-AA81-F60B9C7381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95474" y="3103248"/>
              <a:ext cx="1189412" cy="309720"/>
            </a:xfrm>
            <a:prstGeom prst="bentConnector3">
              <a:avLst>
                <a:gd name="adj1" fmla="val -1252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3DD7BA-DB5E-4FED-854F-FFB410BD9D49}"/>
              </a:ext>
            </a:extLst>
          </p:cNvPr>
          <p:cNvSpPr txBox="1"/>
          <p:nvPr/>
        </p:nvSpPr>
        <p:spPr>
          <a:xfrm>
            <a:off x="9808441" y="4776619"/>
            <a:ext cx="666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생존자</a:t>
            </a:r>
            <a:endParaRPr lang="en-US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8A05FF-4A14-4CDB-AE1D-EEB19E499399}"/>
              </a:ext>
            </a:extLst>
          </p:cNvPr>
          <p:cNvSpPr txBox="1"/>
          <p:nvPr/>
        </p:nvSpPr>
        <p:spPr>
          <a:xfrm>
            <a:off x="9808441" y="2737245"/>
            <a:ext cx="666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살인마</a:t>
            </a:r>
            <a:endParaRPr lang="en-US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6649CA-5D3A-4F81-891E-6C075BE65FFE}"/>
              </a:ext>
            </a:extLst>
          </p:cNvPr>
          <p:cNvSpPr txBox="1"/>
          <p:nvPr/>
        </p:nvSpPr>
        <p:spPr>
          <a:xfrm>
            <a:off x="8908138" y="5308963"/>
            <a:ext cx="1233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종공격</a:t>
            </a: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회피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물체 상호작용</a:t>
            </a:r>
            <a:endParaRPr lang="en-US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C9091B-A664-4A44-B4FE-E65408FD487C}"/>
              </a:ext>
            </a:extLst>
          </p:cNvPr>
          <p:cNvSpPr txBox="1"/>
          <p:nvPr/>
        </p:nvSpPr>
        <p:spPr>
          <a:xfrm>
            <a:off x="10104184" y="5308963"/>
            <a:ext cx="1233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횡공격</a:t>
            </a: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회피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A8B508-E8E4-4C39-9D21-44B3A9A14E00}"/>
              </a:ext>
            </a:extLst>
          </p:cNvPr>
          <p:cNvSpPr txBox="1"/>
          <p:nvPr/>
        </p:nvSpPr>
        <p:spPr>
          <a:xfrm>
            <a:off x="10356292" y="2260744"/>
            <a:ext cx="6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횡공격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6792B6-7C9C-4E62-9A8A-CC658EF3D9B1}"/>
              </a:ext>
            </a:extLst>
          </p:cNvPr>
          <p:cNvSpPr txBox="1"/>
          <p:nvPr/>
        </p:nvSpPr>
        <p:spPr>
          <a:xfrm>
            <a:off x="9191682" y="2260744"/>
            <a:ext cx="6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종공격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FB36C0-7DE9-4CCD-AC16-31BB39392D29}"/>
              </a:ext>
            </a:extLst>
          </p:cNvPr>
          <p:cNvSpPr txBox="1"/>
          <p:nvPr/>
        </p:nvSpPr>
        <p:spPr>
          <a:xfrm>
            <a:off x="2008051" y="1804299"/>
            <a:ext cx="457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키보드와 마우스를 이용한 조작 방식 선택</a:t>
            </a:r>
            <a:endParaRPr lang="en-US" altLang="ko-KR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7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F9B462-0142-4B8C-87E8-80F2D08C71A4}"/>
              </a:ext>
            </a:extLst>
          </p:cNvPr>
          <p:cNvSpPr/>
          <p:nvPr/>
        </p:nvSpPr>
        <p:spPr>
          <a:xfrm>
            <a:off x="1798320" y="1560830"/>
            <a:ext cx="9648190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7203912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기술요소 및 중점연구 분야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242807-679C-46CA-ADC7-B50B78726CEF}"/>
              </a:ext>
            </a:extLst>
          </p:cNvPr>
          <p:cNvGrpSpPr/>
          <p:nvPr/>
        </p:nvGrpSpPr>
        <p:grpSpPr>
          <a:xfrm>
            <a:off x="2200910" y="1166495"/>
            <a:ext cx="4135120" cy="45720"/>
            <a:chOff x="2200910" y="1166495"/>
            <a:chExt cx="4135120" cy="4572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E6C5870-A7AF-4810-BBA5-E7E87FDB7A5B}"/>
                </a:ext>
              </a:extLst>
            </p:cNvPr>
            <p:cNvSpPr/>
            <p:nvPr/>
          </p:nvSpPr>
          <p:spPr>
            <a:xfrm>
              <a:off x="6285230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CB41257-2334-499B-A845-33FDE6EC133F}"/>
                </a:ext>
              </a:extLst>
            </p:cNvPr>
            <p:cNvSpPr/>
            <p:nvPr/>
          </p:nvSpPr>
          <p:spPr>
            <a:xfrm>
              <a:off x="615378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044545E-86DE-4AB6-BB25-003B7A24607D}"/>
                </a:ext>
              </a:extLst>
            </p:cNvPr>
            <p:cNvSpPr/>
            <p:nvPr/>
          </p:nvSpPr>
          <p:spPr>
            <a:xfrm>
              <a:off x="6022975" y="1166495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35BE08B-D50A-4311-AC11-7729BAB2D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0910" y="1175385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D42521-B8E3-4905-8A28-E719EA0274B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331AC-4892-4956-BFA7-898F97ED7E16}"/>
              </a:ext>
            </a:extLst>
          </p:cNvPr>
          <p:cNvSpPr txBox="1">
            <a:spLocks/>
          </p:cNvSpPr>
          <p:nvPr/>
        </p:nvSpPr>
        <p:spPr>
          <a:xfrm>
            <a:off x="1798320" y="2023745"/>
            <a:ext cx="8935720" cy="424731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서버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포톤 클라우드를 이용한 서버 통신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dirty="0" err="1">
                <a:solidFill>
                  <a:srgbClr val="FFFFFF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My</a:t>
            </a:r>
            <a:r>
              <a:rPr lang="en-US" altLang="ko-KR" sz="18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SQL을</a:t>
            </a:r>
            <a:r>
              <a:rPr lang="en-US" altLang="ko-KR" sz="18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이용한 로그인 및 랭킹 기능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클라이언트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아이템 파밍, 장착,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인벤토리</a:t>
            </a: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등의 플레이 요소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플레이어 사이의 공격, 반격 </a:t>
            </a:r>
            <a:r>
              <a:rPr lang="en-US" altLang="ko-KR" sz="18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상호작용</a:t>
            </a: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en-US" altLang="ko-KR" sz="18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구현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2D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3D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씬 차원 변경 구현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자체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셰이더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제작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맵 환경 효과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날씨</a:t>
            </a:r>
            <a:r>
              <a:rPr lang="en-US" altLang="ko-KR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구현</a:t>
            </a:r>
            <a:endParaRPr lang="en-US" altLang="ko-KR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eaLnBrk="0"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컴 윤고딕 240"/>
              <a:buChar char="-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그래픽</a:t>
            </a: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섭스텐스</a:t>
            </a:r>
            <a:r>
              <a:rPr lang="ko-KR" altLang="en-US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1800" b="0" cap="none" dirty="0" err="1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페인터를</a:t>
            </a:r>
            <a:r>
              <a:rPr lang="ko-KR" altLang="en-US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 사용한 맵 제작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Splat map</a:t>
            </a:r>
            <a:r>
              <a:rPr lang="ko-KR" altLang="en-US" sz="1800" b="0" cap="none" dirty="0">
                <a:solidFill>
                  <a:schemeClr val="bg1"/>
                </a:solidFill>
                <a:latin typeface="한컴 윤고딕 240" charset="0"/>
                <a:ea typeface="한컴 윤고딕 240" charset="0"/>
              </a:rPr>
              <a:t>을 이용한 지형 최적화</a:t>
            </a:r>
            <a:endParaRPr lang="en-US" altLang="ko-KR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marL="8001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1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6788441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역할 분담 및 개발내용</a:t>
            </a:r>
            <a:endParaRPr lang="ko-KR" altLang="en-US" sz="32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6551C5-C04A-44C4-84B6-E271D8806191}"/>
              </a:ext>
            </a:extLst>
          </p:cNvPr>
          <p:cNvGrpSpPr/>
          <p:nvPr/>
        </p:nvGrpSpPr>
        <p:grpSpPr>
          <a:xfrm>
            <a:off x="2559685" y="1168400"/>
            <a:ext cx="4135120" cy="45720"/>
            <a:chOff x="2559685" y="1168400"/>
            <a:chExt cx="4135120" cy="4572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08F53F5-BCDB-4DC0-9552-38B111C11D56}"/>
                </a:ext>
              </a:extLst>
            </p:cNvPr>
            <p:cNvSpPr/>
            <p:nvPr/>
          </p:nvSpPr>
          <p:spPr>
            <a:xfrm>
              <a:off x="664400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BADA349-30EB-4B20-AEDA-010536924D1D}"/>
                </a:ext>
              </a:extLst>
            </p:cNvPr>
            <p:cNvSpPr/>
            <p:nvPr/>
          </p:nvSpPr>
          <p:spPr>
            <a:xfrm>
              <a:off x="65125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317DE9-4FC8-4F88-A7C3-A46B193E060D}"/>
                </a:ext>
              </a:extLst>
            </p:cNvPr>
            <p:cNvSpPr/>
            <p:nvPr/>
          </p:nvSpPr>
          <p:spPr>
            <a:xfrm>
              <a:off x="638175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9260E6-4A4C-4DEA-8F85-A1EFD6A214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9685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B1B1DA-43C7-4EE0-9671-D31A31FE75DB}"/>
              </a:ext>
            </a:extLst>
          </p:cNvPr>
          <p:cNvSpPr txBox="1"/>
          <p:nvPr/>
        </p:nvSpPr>
        <p:spPr>
          <a:xfrm>
            <a:off x="0" y="155575"/>
            <a:ext cx="1588770" cy="1076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C85B55A-56A4-4D2E-BDA9-C0C26F7BD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88278"/>
              </p:ext>
            </p:extLst>
          </p:nvPr>
        </p:nvGraphicFramePr>
        <p:xfrm>
          <a:off x="1835965" y="1576948"/>
          <a:ext cx="8979186" cy="4784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827">
                  <a:extLst>
                    <a:ext uri="{9D8B030D-6E8A-4147-A177-3AD203B41FA5}">
                      <a16:colId xmlns:a16="http://schemas.microsoft.com/office/drawing/2014/main" val="3822256764"/>
                    </a:ext>
                  </a:extLst>
                </a:gridCol>
                <a:gridCol w="552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252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이름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역할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개발내용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01273"/>
                  </a:ext>
                </a:extLst>
              </a:tr>
              <a:tr h="1457325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최우석</a:t>
                      </a:r>
                      <a:endParaRPr lang="ko-KR" altLang="en-US" sz="16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그래픽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리소스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제작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맵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리소스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제작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장치, 아이템, 장애물 등 오브젝트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리소스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</a:t>
                      </a:r>
                      <a:r>
                        <a:rPr lang="en-US" altLang="ko-KR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제작</a:t>
                      </a: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8826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홍혜령</a:t>
                      </a:r>
                      <a:endParaRPr lang="ko-KR" altLang="en-US" sz="16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클라이언트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컨트롤 및 애니메이션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 간 상호 작용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아이템 인게임 적용 및 파밍 기능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인벤토리 창 구현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맵 기능 구현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,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캐릭터와 맵 상호 작용 구현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586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하정연</a:t>
                      </a:r>
                      <a:endParaRPr lang="ko-KR" altLang="en-US" sz="16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클라이언트 </a:t>
                      </a:r>
                      <a:r>
                        <a:rPr lang="en-US" altLang="ko-KR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&amp; 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서버 구축</a:t>
                      </a:r>
                      <a:endParaRPr lang="en-US" altLang="ko-KR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kern="1200" cap="none" dirty="0">
                        <a:solidFill>
                          <a:schemeClr val="bg1"/>
                        </a:solidFill>
                        <a:latin typeface="한컴 윤고딕 240" panose="02020603020101020101" pitchFamily="18" charset="-127"/>
                        <a:ea typeface="한컴 윤고딕 240" panose="02020603020101020101" pitchFamily="18" charset="-127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kern="1200" cap="none" dirty="0" err="1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쉐이더</a:t>
                      </a:r>
                      <a:r>
                        <a:rPr lang="ko-KR" altLang="en-US" sz="1400" b="0" kern="1200" cap="none" dirty="0">
                          <a:solidFill>
                            <a:schemeClr val="bg1"/>
                          </a:solidFill>
                          <a:latin typeface="한컴 윤고딕 240" panose="02020603020101020101" pitchFamily="18" charset="-127"/>
                          <a:ea typeface="한컴 윤고딕 240" panose="02020603020101020101" pitchFamily="18" charset="-127"/>
                        </a:rPr>
                        <a:t> 구현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97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22C39D-A51F-4C75-B081-E95E879B1466}"/>
              </a:ext>
            </a:extLst>
          </p:cNvPr>
          <p:cNvSpPr/>
          <p:nvPr/>
        </p:nvSpPr>
        <p:spPr>
          <a:xfrm>
            <a:off x="1798071" y="1560960"/>
            <a:ext cx="10210427" cy="506476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4380C-7BCB-408F-AB44-3F65689B7EE2}"/>
              </a:ext>
            </a:extLst>
          </p:cNvPr>
          <p:cNvSpPr/>
          <p:nvPr/>
        </p:nvSpPr>
        <p:spPr>
          <a:xfrm>
            <a:off x="1588770" y="0"/>
            <a:ext cx="46355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E09D-AF4A-4D3E-8970-47FF30148AAA}"/>
              </a:ext>
            </a:extLst>
          </p:cNvPr>
          <p:cNvSpPr txBox="1"/>
          <p:nvPr/>
        </p:nvSpPr>
        <p:spPr>
          <a:xfrm>
            <a:off x="2049145" y="321945"/>
            <a:ext cx="488855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문제점 및 보완책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049145" y="1753906"/>
            <a:ext cx="3013689" cy="1600438"/>
          </a:xfrm>
          <a:prstGeom prst="rect">
            <a:avLst/>
          </a:prstGeom>
          <a:solidFill>
            <a:srgbClr val="A98F5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i="1" cap="none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그래픽</a:t>
            </a:r>
            <a:endParaRPr lang="en-US" altLang="ko-KR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지형 최적화 문제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endParaRPr lang="en-US" altLang="ko-KR" sz="12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ko-KR" altLang="en-US" sz="12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캐릭터 </a:t>
            </a:r>
            <a:r>
              <a:rPr lang="ko-KR" altLang="en-US" sz="1200" b="0" cap="none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피격시</a:t>
            </a:r>
            <a:r>
              <a:rPr lang="ko-KR" altLang="en-US" sz="12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어색한 모션</a:t>
            </a:r>
            <a:endParaRPr lang="en-US" altLang="ko-KR" sz="12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b="0" cap="none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325A49-D224-48B9-A1A8-B6FA918447AB}"/>
              </a:ext>
            </a:extLst>
          </p:cNvPr>
          <p:cNvGrpSpPr/>
          <p:nvPr/>
        </p:nvGrpSpPr>
        <p:grpSpPr>
          <a:xfrm>
            <a:off x="3604260" y="1168400"/>
            <a:ext cx="4135120" cy="45720"/>
            <a:chOff x="3604260" y="1168400"/>
            <a:chExt cx="4135120" cy="4572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0B55A86-B0ED-459C-97D8-DFEBC9CE7094}"/>
                </a:ext>
              </a:extLst>
            </p:cNvPr>
            <p:cNvSpPr/>
            <p:nvPr/>
          </p:nvSpPr>
          <p:spPr>
            <a:xfrm>
              <a:off x="7689215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552066D-7B2F-472F-8E40-B3D8359829B6}"/>
                </a:ext>
              </a:extLst>
            </p:cNvPr>
            <p:cNvSpPr/>
            <p:nvPr/>
          </p:nvSpPr>
          <p:spPr>
            <a:xfrm>
              <a:off x="755777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0A699A3-682E-4AD6-AB1F-103D65A50F5B}"/>
                </a:ext>
              </a:extLst>
            </p:cNvPr>
            <p:cNvSpPr/>
            <p:nvPr/>
          </p:nvSpPr>
          <p:spPr>
            <a:xfrm>
              <a:off x="7426960" y="1168400"/>
              <a:ext cx="50165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DF1938A-DE9C-4429-BB63-1071655A5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4260" y="1177290"/>
              <a:ext cx="3712845" cy="0"/>
            </a:xfrm>
            <a:prstGeom prst="line">
              <a:avLst/>
            </a:prstGeom>
            <a:ln w="44450" cap="rnd"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bg1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53DDBBC-CD8C-48BC-A0D8-E0DF3DFE5533}"/>
              </a:ext>
            </a:extLst>
          </p:cNvPr>
          <p:cNvCxnSpPr>
            <a:cxnSpLocks/>
          </p:cNvCxnSpPr>
          <p:nvPr/>
        </p:nvCxnSpPr>
        <p:spPr>
          <a:xfrm flipH="1">
            <a:off x="2089150" y="1178426"/>
            <a:ext cx="5041900" cy="0"/>
          </a:xfrm>
          <a:prstGeom prst="line">
            <a:avLst/>
          </a:prstGeom>
          <a:ln w="44450" cap="rnd"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B87492-BE2F-4818-ADA5-19B146302DEA}"/>
              </a:ext>
            </a:extLst>
          </p:cNvPr>
          <p:cNvSpPr txBox="1"/>
          <p:nvPr/>
        </p:nvSpPr>
        <p:spPr>
          <a:xfrm>
            <a:off x="1" y="155497"/>
            <a:ext cx="1588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obold" panose="02000500000000000000" pitchFamily="2" charset="0"/>
              </a:rPr>
              <a:t>SHUTTER</a:t>
            </a:r>
          </a:p>
          <a:p>
            <a:pPr algn="ctr"/>
            <a:r>
              <a:rPr lang="en-US" sz="3200" dirty="0">
                <a:latin typeface="Gobold" panose="02000500000000000000" pitchFamily="2" charset="0"/>
              </a:rPr>
              <a:t>ISLAND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FE478-392F-44C5-91F8-33CE10ED1BD2}"/>
              </a:ext>
            </a:extLst>
          </p:cNvPr>
          <p:cNvSpPr txBox="1">
            <a:spLocks/>
          </p:cNvSpPr>
          <p:nvPr/>
        </p:nvSpPr>
        <p:spPr>
          <a:xfrm>
            <a:off x="5313908" y="1753906"/>
            <a:ext cx="3013689" cy="1600438"/>
          </a:xfrm>
          <a:prstGeom prst="rect">
            <a:avLst/>
          </a:prstGeom>
          <a:solidFill>
            <a:srgbClr val="A98F5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i="1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클라이언트</a:t>
            </a:r>
            <a:endParaRPr lang="en-US" altLang="ko-KR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지형 최적화 문제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endParaRPr lang="en-US" altLang="ko-KR" sz="12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ko-KR" altLang="en-US" sz="12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기획 초기에 비해 적어진 캐릭터 수</a:t>
            </a:r>
            <a:endParaRPr lang="en-US" altLang="ko-KR" sz="12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chemeClr val="bg1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61177-1367-4404-80E2-F2C7C45190C2}"/>
              </a:ext>
            </a:extLst>
          </p:cNvPr>
          <p:cNvSpPr txBox="1">
            <a:spLocks/>
          </p:cNvSpPr>
          <p:nvPr/>
        </p:nvSpPr>
        <p:spPr>
          <a:xfrm>
            <a:off x="8636010" y="1753906"/>
            <a:ext cx="3013689" cy="1569660"/>
          </a:xfrm>
          <a:prstGeom prst="rect">
            <a:avLst/>
          </a:prstGeom>
          <a:solidFill>
            <a:srgbClr val="A98F5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i="1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서버</a:t>
            </a:r>
            <a:endParaRPr lang="en-US" altLang="ko-KR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ko-KR" altLang="en-US" sz="1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지형 최적화 문제</a:t>
            </a:r>
            <a:endParaRPr lang="en-US" altLang="ko-KR" sz="1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endParaRPr lang="en-US" altLang="ko-KR" sz="12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ko-KR" altLang="en-US" sz="1200" b="0" cap="none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기획 초기에 비해 적어진 캐릭터 수</a:t>
            </a: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8E3114-EDEC-4E99-B947-0D7C3D905174}"/>
              </a:ext>
            </a:extLst>
          </p:cNvPr>
          <p:cNvSpPr txBox="1">
            <a:spLocks/>
          </p:cNvSpPr>
          <p:nvPr/>
        </p:nvSpPr>
        <p:spPr>
          <a:xfrm>
            <a:off x="2049144" y="4774550"/>
            <a:ext cx="3013689" cy="1492716"/>
          </a:xfrm>
          <a:prstGeom prst="rect">
            <a:avLst/>
          </a:prstGeom>
          <a:solidFill>
            <a:srgbClr val="A98F5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342900" indent="-342900" eaLnBrk="0">
              <a:buFontTx/>
              <a:buAutoNum type="arabicParenR"/>
            </a:pPr>
            <a:r>
              <a:rPr lang="en-US" altLang="ko-KR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Splat map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을 이용한 지형 </a:t>
            </a: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텍스쳐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최적화</a:t>
            </a: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AutoNum type="arabicParenR"/>
            </a:pP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AutoNum type="arabicParenR"/>
            </a:pP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페이셜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리깅을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통한 자연스러운 표정변화 구현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8CD4B22-D5DC-41D1-B64B-861A0BA231B0}"/>
              </a:ext>
            </a:extLst>
          </p:cNvPr>
          <p:cNvSpPr/>
          <p:nvPr/>
        </p:nvSpPr>
        <p:spPr>
          <a:xfrm>
            <a:off x="3321096" y="3547290"/>
            <a:ext cx="469784" cy="107504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보완책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16771B-99E6-4EE8-8345-3355B03717EB}"/>
              </a:ext>
            </a:extLst>
          </p:cNvPr>
          <p:cNvSpPr txBox="1">
            <a:spLocks/>
          </p:cNvSpPr>
          <p:nvPr/>
        </p:nvSpPr>
        <p:spPr>
          <a:xfrm>
            <a:off x="5313906" y="4774550"/>
            <a:ext cx="3013689" cy="1492716"/>
          </a:xfrm>
          <a:prstGeom prst="rect">
            <a:avLst/>
          </a:prstGeom>
          <a:solidFill>
            <a:srgbClr val="A98F5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342900" indent="-342900" eaLnBrk="0">
              <a:buFontTx/>
              <a:buAutoNum type="arabicParenR"/>
            </a:pPr>
            <a:r>
              <a:rPr lang="en-US" altLang="ko-KR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Splat map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을 이용한 지형 </a:t>
            </a: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텍스쳐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최적화</a:t>
            </a: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AutoNum type="arabicParenR"/>
            </a:pP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AutoNum type="arabicParenR"/>
            </a:pP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페이셜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리깅을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통한 자연스러운 표정변화 구현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734FA0-A0DA-488B-9265-E9A30295D852}"/>
              </a:ext>
            </a:extLst>
          </p:cNvPr>
          <p:cNvSpPr txBox="1">
            <a:spLocks/>
          </p:cNvSpPr>
          <p:nvPr/>
        </p:nvSpPr>
        <p:spPr>
          <a:xfrm>
            <a:off x="8636010" y="4774550"/>
            <a:ext cx="3013689" cy="1492716"/>
          </a:xfrm>
          <a:prstGeom prst="rect">
            <a:avLst/>
          </a:prstGeom>
          <a:solidFill>
            <a:srgbClr val="A98F5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i="1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  <a:p>
            <a:pPr marL="342900" indent="-342900" eaLnBrk="0">
              <a:buFontTx/>
              <a:buAutoNum type="arabicParenR"/>
            </a:pPr>
            <a:r>
              <a:rPr lang="en-US" altLang="ko-KR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Splat map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을 이용한 지형 </a:t>
            </a: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텍스쳐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최적화</a:t>
            </a: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AutoNum type="arabicParenR"/>
            </a:pPr>
            <a:endParaRPr lang="en-US" altLang="ko-KR" sz="1200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  <a:p>
            <a:pPr marL="342900" indent="-342900" eaLnBrk="0">
              <a:buFontTx/>
              <a:buAutoNum type="arabicParenR"/>
            </a:pP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페이셜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</a:t>
            </a:r>
            <a:r>
              <a:rPr lang="ko-KR" altLang="en-US" sz="1200" dirty="0" err="1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리깅을</a:t>
            </a:r>
            <a:r>
              <a:rPr lang="ko-KR" altLang="en-US" sz="1200" dirty="0">
                <a:solidFill>
                  <a:srgbClr val="FFFFFF"/>
                </a:solidFill>
                <a:latin typeface="한컴 윤고딕 240" charset="0"/>
                <a:ea typeface="한컴 윤고딕 240" charset="0"/>
              </a:rPr>
              <a:t> 통한 자연스러운 표정변화 구현</a:t>
            </a:r>
          </a:p>
          <a:p>
            <a:pPr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300" b="0" cap="none" dirty="0">
              <a:solidFill>
                <a:srgbClr val="FFFFFF"/>
              </a:solidFill>
              <a:latin typeface="한컴 윤고딕 240" charset="0"/>
              <a:ea typeface="한컴 윤고딕 240" charset="0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B3382FBF-ACF3-45B9-89A4-0DA85843E196}"/>
              </a:ext>
            </a:extLst>
          </p:cNvPr>
          <p:cNvSpPr/>
          <p:nvPr/>
        </p:nvSpPr>
        <p:spPr>
          <a:xfrm>
            <a:off x="6585858" y="3547290"/>
            <a:ext cx="469784" cy="107504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보완책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5C770E19-CC07-4F50-B52B-32121F9D8EAA}"/>
              </a:ext>
            </a:extLst>
          </p:cNvPr>
          <p:cNvSpPr/>
          <p:nvPr/>
        </p:nvSpPr>
        <p:spPr>
          <a:xfrm>
            <a:off x="9907962" y="3547290"/>
            <a:ext cx="469784" cy="107504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보완책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9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1588770" y="0"/>
            <a:ext cx="46990" cy="6858635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grpSp>
        <p:nvGrpSpPr>
          <p:cNvPr id="3" name="그룹 14"/>
          <p:cNvGrpSpPr/>
          <p:nvPr/>
        </p:nvGrpSpPr>
        <p:grpSpPr>
          <a:xfrm>
            <a:off x="4552315" y="1168400"/>
            <a:ext cx="4135755" cy="46355"/>
            <a:chOff x="4552315" y="1168400"/>
            <a:chExt cx="4135755" cy="46355"/>
          </a:xfrm>
        </p:grpSpPr>
        <p:sp>
          <p:nvSpPr>
            <p:cNvPr id="17" name="타원 16"/>
            <p:cNvSpPr>
              <a:spLocks/>
            </p:cNvSpPr>
            <p:nvPr/>
          </p:nvSpPr>
          <p:spPr>
            <a:xfrm>
              <a:off x="863727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8505825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9" name="타원 18"/>
            <p:cNvSpPr>
              <a:spLocks/>
            </p:cNvSpPr>
            <p:nvPr/>
          </p:nvSpPr>
          <p:spPr>
            <a:xfrm>
              <a:off x="837438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4552315" y="1177290"/>
              <a:ext cx="3713480" cy="635"/>
            </a:xfrm>
            <a:prstGeom prst="line">
              <a:avLst/>
            </a:prstGeom>
            <a:ln w="44450" cap="rnd" cmpd="sng">
              <a:gradFill rotWithShape="1">
                <a:gsLst>
                  <a:gs pos="0">
                    <a:schemeClr val="bg1"/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scaled="1"/>
              </a:gra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/>
          <p:cNvCxnSpPr/>
          <p:nvPr/>
        </p:nvCxnSpPr>
        <p:spPr>
          <a:xfrm flipH="1">
            <a:off x="2089150" y="1178560"/>
            <a:ext cx="6057265" cy="635"/>
          </a:xfrm>
          <a:prstGeom prst="line">
            <a:avLst/>
          </a:prstGeom>
          <a:ln w="44450" cap="rnd" cmpd="sng">
            <a:gradFill rotWithShape="1">
              <a:gsLst>
                <a:gs pos="0">
                  <a:schemeClr val="bg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0" y="155575"/>
            <a:ext cx="158940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000000"/>
                </a:solidFill>
                <a:latin typeface="Gobold" charset="0"/>
                <a:ea typeface="Gobold" charset="0"/>
              </a:rPr>
              <a:t>SHUTTER</a:t>
            </a:r>
            <a:endParaRPr lang="ko-KR" altLang="en-US" sz="3200" b="0" cap="none" dirty="0">
              <a:solidFill>
                <a:srgbClr val="000000"/>
              </a:solidFill>
              <a:latin typeface="Gobold" charset="0"/>
              <a:ea typeface="Gobold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000000"/>
                </a:solidFill>
                <a:latin typeface="Gobold" charset="0"/>
                <a:ea typeface="Gobold" charset="0"/>
              </a:rPr>
              <a:t>ISLAND</a:t>
            </a:r>
            <a:endParaRPr lang="ko-KR" altLang="en-US" sz="3200" b="0" cap="none" dirty="0">
              <a:solidFill>
                <a:srgbClr val="000000"/>
              </a:solidFill>
              <a:latin typeface="Gobold" charset="0"/>
              <a:ea typeface="Gobold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B293D9D-5E64-4464-9694-8C1116A31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53154"/>
              </p:ext>
            </p:extLst>
          </p:nvPr>
        </p:nvGraphicFramePr>
        <p:xfrm>
          <a:off x="2049146" y="1399131"/>
          <a:ext cx="9742803" cy="46648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2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9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16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0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8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94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6029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담당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029">
                <a:tc rowSpan="5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최우석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6597" marR="86597" marT="43299" marB="4329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리소스 제작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리소스 제작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장치, 아이템, 장애물 등 오브젝트 리소스 제작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디자인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029">
                <a:tc rowSpan="7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홍혜령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6597" marR="86597" marT="43299" marB="4329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</a:t>
                      </a: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컨트롤 및 애니메이션</a:t>
                      </a: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간 상호 작용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아이템 인게임 적용 및 파밍 기능</a:t>
                      </a: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인벤토리 창 구현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기능 구현</a:t>
                      </a: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캐릭터와 맵 상호 작용 구현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198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캐릭터 추가 구현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효과</a:t>
                      </a: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이펙트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25232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게임 종료 처리 및 </a:t>
                      </a: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메뉴 구현</a:t>
                      </a: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UI 기능 구현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cap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6029">
                <a:tc rowSpan="4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하정연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구축 및 </a:t>
                      </a:r>
                      <a:r>
                        <a:rPr lang="en-US" altLang="ko-KR" sz="1000" b="0" kern="1200" cap="none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로그인·랭킹</a:t>
                      </a: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kern="1200" cap="none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쉐이딩</a:t>
                      </a:r>
                      <a:endParaRPr lang="ko-KR" altLang="en-US" sz="1000" b="0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씬 차원 변경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6029">
                <a:tc vMerge="1"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/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  <a:endParaRPr lang="ko-KR" altLang="en-US" sz="10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030A366-E5C6-4646-BA42-9FD2E3D1B80C}"/>
              </a:ext>
            </a:extLst>
          </p:cNvPr>
          <p:cNvSpPr txBox="1"/>
          <p:nvPr/>
        </p:nvSpPr>
        <p:spPr>
          <a:xfrm>
            <a:off x="2049145" y="321945"/>
            <a:ext cx="488855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향후 개발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B93F5-56A3-415A-A17B-60E197DBCB37}"/>
              </a:ext>
            </a:extLst>
          </p:cNvPr>
          <p:cNvSpPr txBox="1"/>
          <p:nvPr/>
        </p:nvSpPr>
        <p:spPr>
          <a:xfrm>
            <a:off x="5330567" y="6152095"/>
            <a:ext cx="321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초기일정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DA460B-B8FB-4459-9DD8-EF55CB340F71}"/>
              </a:ext>
            </a:extLst>
          </p:cNvPr>
          <p:cNvSpPr/>
          <p:nvPr/>
        </p:nvSpPr>
        <p:spPr>
          <a:xfrm>
            <a:off x="9568866" y="1405481"/>
            <a:ext cx="2223083" cy="4658481"/>
          </a:xfrm>
          <a:prstGeom prst="rect">
            <a:avLst/>
          </a:prstGeom>
          <a:solidFill>
            <a:schemeClr val="tx1">
              <a:lumMod val="85000"/>
              <a:lumOff val="1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1588770" y="0"/>
            <a:ext cx="46990" cy="6858635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rgbClr val="FFFFFF"/>
              </a:solidFill>
              <a:latin typeface="Calibri" charset="0"/>
              <a:ea typeface="Calibri" charset="0"/>
            </a:endParaRPr>
          </a:p>
        </p:txBody>
      </p:sp>
      <p:grpSp>
        <p:nvGrpSpPr>
          <p:cNvPr id="3" name="그룹 14"/>
          <p:cNvGrpSpPr/>
          <p:nvPr/>
        </p:nvGrpSpPr>
        <p:grpSpPr>
          <a:xfrm>
            <a:off x="4552315" y="1168400"/>
            <a:ext cx="4135755" cy="46355"/>
            <a:chOff x="4552315" y="1168400"/>
            <a:chExt cx="4135755" cy="46355"/>
          </a:xfrm>
        </p:grpSpPr>
        <p:sp>
          <p:nvSpPr>
            <p:cNvPr id="17" name="타원 16"/>
            <p:cNvSpPr>
              <a:spLocks/>
            </p:cNvSpPr>
            <p:nvPr/>
          </p:nvSpPr>
          <p:spPr>
            <a:xfrm>
              <a:off x="863727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8" name="타원 17"/>
            <p:cNvSpPr>
              <a:spLocks/>
            </p:cNvSpPr>
            <p:nvPr/>
          </p:nvSpPr>
          <p:spPr>
            <a:xfrm>
              <a:off x="8505825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9" name="타원 18"/>
            <p:cNvSpPr>
              <a:spLocks/>
            </p:cNvSpPr>
            <p:nvPr/>
          </p:nvSpPr>
          <p:spPr>
            <a:xfrm>
              <a:off x="8374380" y="1168400"/>
              <a:ext cx="50800" cy="46355"/>
            </a:xfrm>
            <a:prstGeom prst="ellipse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4552315" y="1177290"/>
              <a:ext cx="3713480" cy="635"/>
            </a:xfrm>
            <a:prstGeom prst="line">
              <a:avLst/>
            </a:prstGeom>
            <a:ln w="44450" cap="rnd" cmpd="sng">
              <a:gradFill rotWithShape="1">
                <a:gsLst>
                  <a:gs pos="0">
                    <a:schemeClr val="bg1"/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scaled="1"/>
              </a:gra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직선 연결선 20"/>
          <p:cNvCxnSpPr/>
          <p:nvPr/>
        </p:nvCxnSpPr>
        <p:spPr>
          <a:xfrm flipH="1">
            <a:off x="2089150" y="1178560"/>
            <a:ext cx="6057265" cy="635"/>
          </a:xfrm>
          <a:prstGeom prst="line">
            <a:avLst/>
          </a:prstGeom>
          <a:ln w="44450" cap="rnd" cmpd="sng">
            <a:gradFill rotWithShape="1">
              <a:gsLst>
                <a:gs pos="0">
                  <a:schemeClr val="bg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0" y="155575"/>
            <a:ext cx="1589405" cy="10775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000000"/>
                </a:solidFill>
                <a:latin typeface="Gobold" charset="0"/>
                <a:ea typeface="Gobold" charset="0"/>
              </a:rPr>
              <a:t>SHUTTER</a:t>
            </a:r>
            <a:endParaRPr lang="ko-KR" altLang="en-US" sz="3200" b="0" cap="none" dirty="0">
              <a:solidFill>
                <a:srgbClr val="000000"/>
              </a:solidFill>
              <a:latin typeface="Gobold" charset="0"/>
              <a:ea typeface="Gobold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000000"/>
                </a:solidFill>
                <a:latin typeface="Gobold" charset="0"/>
                <a:ea typeface="Gobold" charset="0"/>
              </a:rPr>
              <a:t>ISLAND</a:t>
            </a:r>
            <a:endParaRPr lang="ko-KR" altLang="en-US" sz="3200" b="0" cap="none" dirty="0">
              <a:solidFill>
                <a:srgbClr val="000000"/>
              </a:solidFill>
              <a:latin typeface="Gobold" charset="0"/>
              <a:ea typeface="Gobold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B293D9D-5E64-4464-9694-8C1116A31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3754"/>
              </p:ext>
            </p:extLst>
          </p:nvPr>
        </p:nvGraphicFramePr>
        <p:xfrm>
          <a:off x="2240124" y="1592101"/>
          <a:ext cx="9332752" cy="42820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50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50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50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50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7072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담당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7월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8월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33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최우석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6597" marR="86597" marT="43299" marB="4329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맵 제작 및 </a:t>
                      </a:r>
                      <a:r>
                        <a:rPr lang="en-US" altLang="ko-KR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splat map </a:t>
                      </a: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각종 배경 오브젝트 제작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페이셜</a:t>
                      </a: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100" b="0" kern="1200" cap="none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리깅을</a:t>
                      </a: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통한 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얼굴 표정 애니메이션 구현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각종 배경 오브젝트 추가제작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</a:t>
                      </a: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디자인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UI </a:t>
                      </a: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디자인 완료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인트로</a:t>
                      </a: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화면 디자인</a:t>
                      </a: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모델링 점검 및 수정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0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테스트 및 버그 수정</a:t>
                      </a: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833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홍혜령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6597" marR="86597" marT="43299" marB="43299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833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하정연</a:t>
                      </a:r>
                      <a:endParaRPr lang="ko-KR" altLang="en-US" sz="1100" b="1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5395" marR="85395" marT="44501" marB="44501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102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030A366-E5C6-4646-BA42-9FD2E3D1B80C}"/>
              </a:ext>
            </a:extLst>
          </p:cNvPr>
          <p:cNvSpPr txBox="1"/>
          <p:nvPr/>
        </p:nvSpPr>
        <p:spPr>
          <a:xfrm>
            <a:off x="2049145" y="321945"/>
            <a:ext cx="4888550" cy="7078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HY견고딕" charset="0"/>
                <a:ea typeface="HY견고딕" charset="0"/>
              </a:rPr>
              <a:t>향후 개발 일정</a:t>
            </a:r>
            <a:endParaRPr lang="ko-KR" altLang="en-US" sz="4000" b="0" cap="none" dirty="0">
              <a:solidFill>
                <a:schemeClr val="bg1"/>
              </a:solidFill>
              <a:latin typeface="HY견고딕" charset="0"/>
              <a:ea typeface="HY견고딕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2B93F5-56A3-415A-A17B-60E197DBCB37}"/>
              </a:ext>
            </a:extLst>
          </p:cNvPr>
          <p:cNvSpPr txBox="1"/>
          <p:nvPr/>
        </p:nvSpPr>
        <p:spPr>
          <a:xfrm>
            <a:off x="5330567" y="6152095"/>
            <a:ext cx="321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향후일정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336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10852</TotalTime>
  <Pages>16</Pages>
  <Words>514</Words>
  <Characters>0</Characters>
  <Application>Microsoft Office PowerPoint</Application>
  <DocSecurity>0</DocSecurity>
  <PresentationFormat>와이드스크린</PresentationFormat>
  <Lines>0</Lines>
  <Paragraphs>189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Arial</vt:lpstr>
      <vt:lpstr>Calibri Light</vt:lpstr>
      <vt:lpstr>Adobe 고딕 Std B</vt:lpstr>
      <vt:lpstr>HY견고딕</vt:lpstr>
      <vt:lpstr>맑은 고딕</vt:lpstr>
      <vt:lpstr>Calibri</vt:lpstr>
      <vt:lpstr>Gobold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ChoiWooSuk</dc:creator>
  <cp:lastModifiedBy>WooSuk Choi</cp:lastModifiedBy>
  <cp:revision>92</cp:revision>
  <dcterms:modified xsi:type="dcterms:W3CDTF">2018-04-27T16:10:23Z</dcterms:modified>
</cp:coreProperties>
</file>